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9" r:id="rId2"/>
    <p:sldId id="311" r:id="rId3"/>
    <p:sldId id="284" r:id="rId4"/>
    <p:sldId id="256" r:id="rId5"/>
    <p:sldId id="290" r:id="rId6"/>
    <p:sldId id="267" r:id="rId7"/>
    <p:sldId id="266" r:id="rId8"/>
    <p:sldId id="312" r:id="rId9"/>
    <p:sldId id="310" r:id="rId10"/>
    <p:sldId id="268" r:id="rId11"/>
    <p:sldId id="314" r:id="rId12"/>
    <p:sldId id="315" r:id="rId13"/>
    <p:sldId id="316" r:id="rId14"/>
    <p:sldId id="317" r:id="rId15"/>
    <p:sldId id="31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0" autoAdjust="0"/>
    <p:restoredTop sz="89427" autoAdjust="0"/>
  </p:normalViewPr>
  <p:slideViewPr>
    <p:cSldViewPr>
      <p:cViewPr>
        <p:scale>
          <a:sx n="67" d="100"/>
          <a:sy n="67" d="100"/>
        </p:scale>
        <p:origin x="-12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2EA8C-1DC6-4723-B51B-8890DDD141F1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88C9A-1F57-4F49-8392-0736AF49DC2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2616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6F9AD-3A19-463A-B74F-F50EB3EABC10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87385-E390-47C3-9DA4-EC4F6EA53AD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6188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Pregovori o suradnji započeli</a:t>
            </a:r>
            <a:r>
              <a:rPr lang="hr-HR" baseline="0" dirty="0" smtClean="0"/>
              <a:t> u studenom 2012 – </a:t>
            </a:r>
            <a:r>
              <a:rPr lang="hr-HR" baseline="0" dirty="0" err="1" smtClean="0"/>
              <a:t>preztentacija</a:t>
            </a:r>
            <a:r>
              <a:rPr lang="hr-HR" baseline="0" dirty="0" smtClean="0"/>
              <a:t> UNDP-a o mogućnostima za suradnju na jačanju kapaciteta za iskorištavanje EU fondova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87385-E390-47C3-9DA4-EC4F6EA53AD2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Picture 12" descr="UNDP-logo-croat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1246" y="116632"/>
            <a:ext cx="69524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27E2-BD3B-4406-9212-226317E8C7DD}" type="datetimeFigureOut">
              <a:rPr lang="hr-HR" smtClean="0"/>
              <a:pPr/>
              <a:t>12.12.2014.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6B33-3A66-48C6-B22D-ECE6A653580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344816" cy="3912840"/>
          </a:xfrm>
        </p:spPr>
        <p:txBody>
          <a:bodyPr>
            <a:normAutofit/>
          </a:bodyPr>
          <a:lstStyle/>
          <a:p>
            <a:endParaRPr lang="hr-HR" sz="3600" b="1" dirty="0" smtClean="0">
              <a:solidFill>
                <a:schemeClr val="tx1"/>
              </a:solidFill>
            </a:endParaRPr>
          </a:p>
          <a:p>
            <a:r>
              <a:rPr lang="hr-HR" sz="4000" b="1" i="1" dirty="0" smtClean="0">
                <a:solidFill>
                  <a:schemeClr val="tx2"/>
                </a:solidFill>
              </a:rPr>
              <a:t>Priprema temelja za korištenje sredstava iz fondova Europske unije: Stvaranje baze projektnih ideja za slabije razvijena područja Republike Hrvatske</a:t>
            </a:r>
            <a:endParaRPr lang="hr-HR" sz="4000" b="1" i="1" dirty="0">
              <a:solidFill>
                <a:schemeClr val="tx2"/>
              </a:solidFill>
            </a:endParaRPr>
          </a:p>
        </p:txBody>
      </p:sp>
      <p:pic>
        <p:nvPicPr>
          <p:cNvPr id="6" name="Picture 12" descr="UNDP-logo-croat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88640"/>
            <a:ext cx="66364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995120" cy="70609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       </a:t>
            </a:r>
            <a:r>
              <a:rPr lang="hr-HR" sz="3200" b="1" dirty="0" smtClean="0">
                <a:solidFill>
                  <a:schemeClr val="tx2"/>
                </a:solidFill>
              </a:rPr>
              <a:t>Rezultati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96544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buNone/>
            </a:pPr>
            <a:r>
              <a:rPr lang="hr-HR" sz="2300" u="sng" dirty="0" smtClean="0">
                <a:solidFill>
                  <a:schemeClr val="tx2"/>
                </a:solidFill>
              </a:rPr>
              <a:t>3. Informativne radionice:</a:t>
            </a:r>
          </a:p>
          <a:p>
            <a:pPr marL="271463" indent="-271463">
              <a:spcBef>
                <a:spcPts val="0"/>
              </a:spcBef>
            </a:pPr>
            <a:r>
              <a:rPr lang="hr-HR" sz="2300" dirty="0" smtClean="0">
                <a:solidFill>
                  <a:schemeClr val="tx2"/>
                </a:solidFill>
              </a:rPr>
              <a:t>Održane tri opće informativne radionice o mogućnostima financiranja razvojnih projekata iz Strukturnih i investicijskih fondova EU (Sisak, Karlovac, Gospić)</a:t>
            </a:r>
          </a:p>
          <a:p>
            <a:pPr lvl="0"/>
            <a:r>
              <a:rPr lang="hr-HR" sz="2300" i="1" dirty="0" smtClean="0">
                <a:solidFill>
                  <a:schemeClr val="tx2"/>
                </a:solidFill>
              </a:rPr>
              <a:t>Održane tri specijalizirane, sektorske radionice:</a:t>
            </a:r>
          </a:p>
          <a:p>
            <a:pPr lvl="0"/>
            <a:r>
              <a:rPr lang="hr-HR" sz="2300" i="1" dirty="0" smtClean="0">
                <a:solidFill>
                  <a:schemeClr val="tx2"/>
                </a:solidFill>
              </a:rPr>
              <a:t>„Korištenje Strukturnih i investicijskih fondova EU za cjeloviti razvoj atraktivne turističke destinacije“, Otočac</a:t>
            </a:r>
          </a:p>
          <a:p>
            <a:pPr lvl="0"/>
            <a:r>
              <a:rPr lang="hr-HR" sz="2300" i="1" dirty="0" smtClean="0">
                <a:solidFill>
                  <a:schemeClr val="tx2"/>
                </a:solidFill>
              </a:rPr>
              <a:t>„Korištenje fondova EU za obnovu i izgradnju infrastrukture“, Karlovac</a:t>
            </a:r>
            <a:endParaRPr lang="hr-HR" sz="2300" dirty="0" smtClean="0">
              <a:solidFill>
                <a:schemeClr val="tx2"/>
              </a:solidFill>
            </a:endParaRPr>
          </a:p>
          <a:p>
            <a:pPr lvl="0"/>
            <a:r>
              <a:rPr lang="hr-HR" sz="2300" i="1" dirty="0" smtClean="0">
                <a:solidFill>
                  <a:schemeClr val="tx2"/>
                </a:solidFill>
              </a:rPr>
              <a:t>„Korištenje Strukturnih i investicijskih fondova EU za poboljšanje energetske učinkovitosti i primjene obnovljivih izvora energije“, Gospić</a:t>
            </a:r>
          </a:p>
          <a:p>
            <a:pPr lvl="0"/>
            <a:r>
              <a:rPr lang="hr-HR" sz="2300" dirty="0" smtClean="0">
                <a:solidFill>
                  <a:schemeClr val="tx2"/>
                </a:solidFill>
              </a:rPr>
              <a:t>Ukupno </a:t>
            </a:r>
            <a:r>
              <a:rPr lang="hr-HR" sz="2300" dirty="0" smtClean="0">
                <a:solidFill>
                  <a:schemeClr val="tx2"/>
                </a:solidFill>
              </a:rPr>
              <a:t>270 </a:t>
            </a:r>
            <a:r>
              <a:rPr lang="hr-HR" sz="2300" dirty="0" smtClean="0">
                <a:solidFill>
                  <a:schemeClr val="tx2"/>
                </a:solidFill>
              </a:rPr>
              <a:t>polaznika </a:t>
            </a:r>
          </a:p>
          <a:p>
            <a:pPr>
              <a:buNone/>
            </a:pPr>
            <a:endParaRPr lang="en-US" sz="2400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Rezultati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4. </a:t>
            </a:r>
            <a:r>
              <a:rPr lang="hr-HR" sz="2800" u="sng" dirty="0" smtClean="0">
                <a:solidFill>
                  <a:schemeClr val="tx2"/>
                </a:solidFill>
              </a:rPr>
              <a:t>Konzultacije i “projektne klinike”: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Ukupno održano 210 sastanaka / konzultacija u različitim formatima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rad na projektnim idejama, okrupnjavanje i grupiranje, prijenos informacija između sudionika, participativni način osmišljavanja i dopunjavanja projektnih ideja 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informiranje o potrebama kako bi se mogle organizirati radionice i angažirati druga tehnička pomoć, komunikacija prema MRRFEU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Rezultati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3100" dirty="0" smtClean="0">
                <a:solidFill>
                  <a:schemeClr val="tx2"/>
                </a:solidFill>
              </a:rPr>
              <a:t>5. </a:t>
            </a:r>
            <a:r>
              <a:rPr lang="hr-HR" sz="3100" u="sng" dirty="0" smtClean="0">
                <a:solidFill>
                  <a:schemeClr val="tx2"/>
                </a:solidFill>
              </a:rPr>
              <a:t>Razrada projektnih ideja (studije i idejna rješenja):</a:t>
            </a:r>
          </a:p>
          <a:p>
            <a:r>
              <a:rPr lang="hr-HR" sz="3100" dirty="0" smtClean="0">
                <a:solidFill>
                  <a:schemeClr val="tx2"/>
                </a:solidFill>
              </a:rPr>
              <a:t>Za ukupno </a:t>
            </a:r>
            <a:r>
              <a:rPr lang="hr-HR" sz="3100" dirty="0" smtClean="0">
                <a:solidFill>
                  <a:schemeClr val="tx2"/>
                </a:solidFill>
              </a:rPr>
              <a:t>19</a:t>
            </a:r>
            <a:r>
              <a:rPr lang="hr-HR" sz="3100" dirty="0" smtClean="0">
                <a:solidFill>
                  <a:schemeClr val="tx2"/>
                </a:solidFill>
              </a:rPr>
              <a:t> </a:t>
            </a:r>
            <a:r>
              <a:rPr lang="hr-HR" sz="3100" dirty="0" smtClean="0">
                <a:solidFill>
                  <a:schemeClr val="tx2"/>
                </a:solidFill>
              </a:rPr>
              <a:t>(27) projektnih ideja odobrena dodatna tehnička pomoć u razradi i pripremi projektne dokumentacije</a:t>
            </a:r>
          </a:p>
          <a:p>
            <a:r>
              <a:rPr lang="hr-HR" sz="3100" dirty="0" smtClean="0">
                <a:solidFill>
                  <a:schemeClr val="tx2"/>
                </a:solidFill>
              </a:rPr>
              <a:t>Kriteriji za odabir: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procjena kapaciteta i predanosti korisnika (tijekom provedbe Projekta)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postojanje većeg broja partnera na projektu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učinak na zapošljavanje / prihode / ispunjavanje odredaba </a:t>
            </a:r>
            <a:r>
              <a:rPr lang="hr-HR" sz="3100" dirty="0" err="1" smtClean="0">
                <a:solidFill>
                  <a:schemeClr val="tx2"/>
                </a:solidFill>
              </a:rPr>
              <a:t>acquis</a:t>
            </a:r>
            <a:r>
              <a:rPr lang="hr-HR" sz="3100" dirty="0" smtClean="0">
                <a:solidFill>
                  <a:schemeClr val="tx2"/>
                </a:solidFill>
              </a:rPr>
              <a:t>-a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regionalni učinak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postojanje osnovne dokumentacije 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dio projektnog paketa</a:t>
            </a:r>
          </a:p>
          <a:p>
            <a:pPr lvl="1"/>
            <a:r>
              <a:rPr lang="hr-HR" sz="3100" dirty="0" smtClean="0">
                <a:solidFill>
                  <a:schemeClr val="tx2"/>
                </a:solidFill>
              </a:rPr>
              <a:t>kvalitetno ispunjen Obrazac za registraciju projektne ideje.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Rezultati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5. </a:t>
            </a:r>
            <a:r>
              <a:rPr lang="hr-HR" u="sng" dirty="0" smtClean="0">
                <a:solidFill>
                  <a:schemeClr val="tx2"/>
                </a:solidFill>
              </a:rPr>
              <a:t>Razrada projektnih ideja (studije i idejna rješenja):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Napravljeni i dodatni koraci prema financiranju projekata (gdje je napravljen glavni projekt) i projektne dokumentacije (energetska učinkovitost)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Studije </a:t>
            </a:r>
            <a:r>
              <a:rPr lang="hr-HR" dirty="0" err="1" smtClean="0">
                <a:solidFill>
                  <a:schemeClr val="tx2"/>
                </a:solidFill>
              </a:rPr>
              <a:t>predizvedivosti</a:t>
            </a:r>
            <a:r>
              <a:rPr lang="hr-HR" dirty="0" smtClean="0">
                <a:solidFill>
                  <a:schemeClr val="tx2"/>
                </a:solidFill>
              </a:rPr>
              <a:t> i idejna rješenja – prvi korak u pripremi potpune projektne dokumentacije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           </a:t>
            </a:r>
            <a:r>
              <a:rPr lang="hr-HR" sz="3600" b="1" dirty="0" smtClean="0">
                <a:solidFill>
                  <a:schemeClr val="tx2"/>
                </a:solidFill>
              </a:rPr>
              <a:t>Zaključci i preporuke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hr-HR" sz="3800" dirty="0" smtClean="0">
                <a:solidFill>
                  <a:schemeClr val="tx2"/>
                </a:solidFill>
              </a:rPr>
              <a:t>Preduvjet za kvalitetne projektne ideje koje zaista doprinose gospodarskom razvoju i podizanju kvalitete života </a:t>
            </a:r>
            <a:r>
              <a:rPr lang="hr-HR" sz="3800" dirty="0" smtClean="0">
                <a:solidFill>
                  <a:schemeClr val="tx2"/>
                </a:solidFill>
                <a:sym typeface="Symbol"/>
              </a:rPr>
              <a:t> kvalitetan strateški plan, s elementima “pametne specijalizacije”</a:t>
            </a:r>
          </a:p>
          <a:p>
            <a:r>
              <a:rPr lang="hr-HR" sz="3800" dirty="0" smtClean="0">
                <a:solidFill>
                  <a:schemeClr val="tx2"/>
                </a:solidFill>
                <a:sym typeface="Symbol"/>
              </a:rPr>
              <a:t>Odmak od “jednostavnih rješenja” i promišljanje temelja razvoja u novim okolnostima</a:t>
            </a:r>
          </a:p>
          <a:p>
            <a:r>
              <a:rPr lang="hr-HR" sz="3800" dirty="0" smtClean="0">
                <a:solidFill>
                  <a:schemeClr val="tx2"/>
                </a:solidFill>
                <a:sym typeface="Symbol"/>
              </a:rPr>
              <a:t>Participativno planiranje – uključiti poduzetništvo i civilni sektor</a:t>
            </a:r>
          </a:p>
          <a:p>
            <a:r>
              <a:rPr lang="hr-HR" sz="3800" dirty="0" smtClean="0">
                <a:solidFill>
                  <a:schemeClr val="tx2"/>
                </a:solidFill>
                <a:sym typeface="Symbol"/>
              </a:rPr>
              <a:t>Zadržati i ojačati kadrove – potrebna je struka u svim segmentima od pripreme projekata do njihove uspješne provedbe</a:t>
            </a:r>
          </a:p>
          <a:p>
            <a:r>
              <a:rPr lang="hr-HR" sz="3800" dirty="0" smtClean="0">
                <a:solidFill>
                  <a:schemeClr val="tx2"/>
                </a:solidFill>
                <a:sym typeface="Symbol"/>
              </a:rPr>
              <a:t>Aktivno tražiti mogućnosti financiranja od samog početka pripreme projekata</a:t>
            </a:r>
          </a:p>
          <a:p>
            <a:r>
              <a:rPr lang="hr-HR" sz="3800" dirty="0" err="1" smtClean="0">
                <a:solidFill>
                  <a:schemeClr val="tx2"/>
                </a:solidFill>
                <a:sym typeface="Symbol"/>
              </a:rPr>
              <a:t>Re</a:t>
            </a:r>
            <a:r>
              <a:rPr lang="hr-HR" sz="3800" dirty="0" smtClean="0">
                <a:solidFill>
                  <a:schemeClr val="tx2"/>
                </a:solidFill>
                <a:sym typeface="Symbol"/>
              </a:rPr>
              <a:t>-definirati ulogu i ojačati potporne institucije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sz="6600" b="1" dirty="0" smtClean="0">
                <a:solidFill>
                  <a:schemeClr val="tx2"/>
                </a:solidFill>
              </a:rPr>
              <a:t>HVALA!</a:t>
            </a:r>
          </a:p>
          <a:p>
            <a:pPr>
              <a:buNone/>
            </a:pPr>
            <a:r>
              <a:rPr lang="hr-HR" dirty="0" smtClean="0"/>
              <a:t>					</a:t>
            </a:r>
          </a:p>
          <a:p>
            <a:pPr>
              <a:buNone/>
            </a:pPr>
            <a:r>
              <a:rPr lang="hr-HR" dirty="0" smtClean="0"/>
              <a:t>			</a:t>
            </a:r>
            <a:r>
              <a:rPr lang="hr-HR" sz="2300" dirty="0" smtClean="0">
                <a:solidFill>
                  <a:schemeClr val="tx2"/>
                </a:solidFill>
              </a:rPr>
              <a:t>Projektni tim UNDP-a: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Dušanka Bukal, asistent za administraciju i financije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</a:t>
            </a:r>
            <a:r>
              <a:rPr lang="hr-HR" sz="2300" smtClean="0">
                <a:solidFill>
                  <a:schemeClr val="tx2"/>
                </a:solidFill>
              </a:rPr>
              <a:t>Đurđica </a:t>
            </a:r>
            <a:r>
              <a:rPr lang="hr-HR" sz="2300" smtClean="0">
                <a:solidFill>
                  <a:schemeClr val="tx2"/>
                </a:solidFill>
              </a:rPr>
              <a:t>Mateša</a:t>
            </a:r>
            <a:r>
              <a:rPr lang="hr-HR" sz="2300" dirty="0" smtClean="0">
                <a:solidFill>
                  <a:schemeClr val="tx2"/>
                </a:solidFill>
              </a:rPr>
              <a:t>, terenski ekspert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Marijana </a:t>
            </a:r>
            <a:r>
              <a:rPr lang="hr-HR" sz="2300" dirty="0" err="1" smtClean="0">
                <a:solidFill>
                  <a:schemeClr val="tx2"/>
                </a:solidFill>
              </a:rPr>
              <a:t>Muhić</a:t>
            </a:r>
            <a:r>
              <a:rPr lang="hr-HR" sz="2300" dirty="0" smtClean="0">
                <a:solidFill>
                  <a:schemeClr val="tx2"/>
                </a:solidFill>
              </a:rPr>
              <a:t>, terenski ekspert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Davor </a:t>
            </a:r>
            <a:r>
              <a:rPr lang="hr-HR" sz="2300" dirty="0" err="1" smtClean="0">
                <a:solidFill>
                  <a:schemeClr val="tx2"/>
                </a:solidFill>
              </a:rPr>
              <a:t>Bončina</a:t>
            </a:r>
            <a:r>
              <a:rPr lang="hr-HR" sz="2300" dirty="0" smtClean="0">
                <a:solidFill>
                  <a:schemeClr val="tx2"/>
                </a:solidFill>
              </a:rPr>
              <a:t>, terenski koordinator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Ivana Laginja, terenski koordinator</a:t>
            </a:r>
          </a:p>
          <a:p>
            <a:pPr>
              <a:buNone/>
            </a:pPr>
            <a:r>
              <a:rPr lang="hr-HR" sz="2300" dirty="0" smtClean="0">
                <a:solidFill>
                  <a:schemeClr val="tx2"/>
                </a:solidFill>
              </a:rPr>
              <a:t>			Nenad Kocmur, voditelj projekta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056784" cy="4137323"/>
          </a:xfrm>
        </p:spPr>
        <p:txBody>
          <a:bodyPr/>
          <a:lstStyle/>
          <a:p>
            <a:pPr marL="514350" indent="-514350">
              <a:buNone/>
            </a:pPr>
            <a:r>
              <a:rPr lang="hr-HR" b="1" dirty="0" smtClean="0">
                <a:solidFill>
                  <a:schemeClr val="tx2"/>
                </a:solidFill>
              </a:rPr>
              <a:t>1. O projektu</a:t>
            </a:r>
          </a:p>
          <a:p>
            <a:pPr marL="514350" indent="-514350">
              <a:buNone/>
            </a:pPr>
            <a:endParaRPr lang="hr-HR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hr-HR" b="1" dirty="0" smtClean="0">
                <a:solidFill>
                  <a:schemeClr val="tx2"/>
                </a:solidFill>
              </a:rPr>
              <a:t>2. Rezultati</a:t>
            </a:r>
          </a:p>
          <a:p>
            <a:pPr marL="514350" indent="-514350">
              <a:buNone/>
            </a:pPr>
            <a:endParaRPr lang="hr-HR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hr-HR" b="1" dirty="0" smtClean="0">
                <a:solidFill>
                  <a:schemeClr val="tx2"/>
                </a:solidFill>
              </a:rPr>
              <a:t>3. Zaključci i preporuke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O projektu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Memorandum o suglasnosti potpisan u srpnju 2013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Predviđeno trajanje: 15 mjeseci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3 županije (Sisačko-moslavačka, Karlovačka i Ličko-senjska)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Fokus na EFRR, ostali fondovi uzimaju se u obzir u “integriranom” pristupu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Ukupni proračun: 3,480,000.00 HRK (1/3 UNDP, 2/3 MRRFEU)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Postojeći tim programa Lokalnog razvoja UNDP-a + suradnja s županijskim razvojnim agencijama i ostalim dionicima na lokalnoj razini + sinergija s ostalim programima UNDP-a: “Energija i okoliš” + angažiranje vanjskih stručnjaka samo kad je potrebno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O projektu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7859216" cy="4968552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buNone/>
            </a:pPr>
            <a:r>
              <a:rPr lang="hr-HR" sz="2500" u="sng" dirty="0" smtClean="0">
                <a:solidFill>
                  <a:schemeClr val="tx2"/>
                </a:solidFill>
              </a:rPr>
              <a:t>Očekivani konkretni rezultati projekta</a:t>
            </a:r>
            <a:r>
              <a:rPr lang="hr-HR" sz="2500" dirty="0" smtClean="0">
                <a:solidFill>
                  <a:schemeClr val="tx2"/>
                </a:solidFill>
              </a:rPr>
              <a:t>:</a:t>
            </a:r>
          </a:p>
          <a:p>
            <a:pPr marL="271463" indent="-271463">
              <a:lnSpc>
                <a:spcPct val="120000"/>
              </a:lnSpc>
              <a:spcBef>
                <a:spcPts val="0"/>
              </a:spcBef>
            </a:pPr>
            <a:r>
              <a:rPr lang="hr-HR" sz="2500" dirty="0" smtClean="0">
                <a:solidFill>
                  <a:schemeClr val="tx2"/>
                </a:solidFill>
              </a:rPr>
              <a:t>“Strateške smjernice” kao potpora u identifikaciji projektnih ideja za svaku od tri obuhvaćene županije</a:t>
            </a:r>
          </a:p>
          <a:p>
            <a:pPr marL="271463" indent="-271463">
              <a:lnSpc>
                <a:spcPct val="120000"/>
              </a:lnSpc>
              <a:spcBef>
                <a:spcPts val="0"/>
              </a:spcBef>
            </a:pPr>
            <a:r>
              <a:rPr lang="hr-HR" sz="2500" dirty="0" smtClean="0">
                <a:solidFill>
                  <a:schemeClr val="tx2"/>
                </a:solidFill>
              </a:rPr>
              <a:t>“Katalog” projektnih ideja, od kojih najmanje dvije veće, s regionalnim učinkom (&gt; 3m€) i tri “paketa” od najmanje 5 manjih projektnih ideja za svaku od županija – ukupno najmanje 51 projektna ideja</a:t>
            </a:r>
          </a:p>
          <a:p>
            <a:pPr marL="271463" indent="-271463">
              <a:lnSpc>
                <a:spcPct val="120000"/>
              </a:lnSpc>
              <a:spcBef>
                <a:spcPts val="0"/>
              </a:spcBef>
            </a:pPr>
            <a:r>
              <a:rPr lang="hr-HR" sz="2500" dirty="0" smtClean="0">
                <a:solidFill>
                  <a:schemeClr val="tx2"/>
                </a:solidFill>
              </a:rPr>
              <a:t>Studije </a:t>
            </a:r>
            <a:r>
              <a:rPr lang="hr-HR" sz="2500" dirty="0" err="1" smtClean="0">
                <a:solidFill>
                  <a:schemeClr val="tx2"/>
                </a:solidFill>
              </a:rPr>
              <a:t>predizvedivosti</a:t>
            </a:r>
            <a:r>
              <a:rPr lang="hr-HR" sz="2500" dirty="0" smtClean="0">
                <a:solidFill>
                  <a:schemeClr val="tx2"/>
                </a:solidFill>
              </a:rPr>
              <a:t> i osnovna projektna dokumentacija za projekte s regionalnim učinkom</a:t>
            </a:r>
          </a:p>
          <a:p>
            <a:pPr marL="271463" indent="-271463">
              <a:lnSpc>
                <a:spcPct val="120000"/>
              </a:lnSpc>
              <a:spcBef>
                <a:spcPts val="0"/>
              </a:spcBef>
            </a:pPr>
            <a:r>
              <a:rPr lang="hr-HR" sz="2500" dirty="0" smtClean="0">
                <a:solidFill>
                  <a:schemeClr val="tx2"/>
                </a:solidFill>
              </a:rPr>
              <a:t>Dokumentirana metodologija rada i obrasci primjenjivi u sličnim projektima i na drugim područjima RH</a:t>
            </a:r>
          </a:p>
          <a:p>
            <a:pPr marL="271463" indent="-271463"/>
            <a:endParaRPr lang="hr-HR" sz="2200" dirty="0" smtClean="0"/>
          </a:p>
          <a:p>
            <a:pPr marL="0" indent="0">
              <a:buNone/>
            </a:pPr>
            <a:endParaRPr lang="hr-HR" sz="2200" dirty="0" smtClean="0"/>
          </a:p>
          <a:p>
            <a:pPr marL="0" indent="0">
              <a:buNone/>
            </a:pPr>
            <a:endParaRPr lang="hr-HR" sz="2200" dirty="0" smtClean="0"/>
          </a:p>
          <a:p>
            <a:pPr>
              <a:buFont typeface="+mj-lt"/>
              <a:buAutoNum type="arabicPeriod"/>
            </a:pPr>
            <a:endParaRPr lang="hr-HR" sz="22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O projektu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968552"/>
          </a:xfrm>
        </p:spPr>
        <p:txBody>
          <a:bodyPr>
            <a:normAutofit fontScale="70000" lnSpcReduction="20000"/>
          </a:bodyPr>
          <a:lstStyle/>
          <a:p>
            <a:pPr marL="271463" indent="-271463">
              <a:buNone/>
            </a:pPr>
            <a:r>
              <a:rPr lang="hr-HR" sz="3400" u="sng" dirty="0" smtClean="0">
                <a:solidFill>
                  <a:schemeClr val="tx2"/>
                </a:solidFill>
              </a:rPr>
              <a:t>Predviđene aktivnosti</a:t>
            </a:r>
            <a:r>
              <a:rPr lang="hr-HR" sz="3400" dirty="0" smtClean="0">
                <a:solidFill>
                  <a:schemeClr val="tx2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400" dirty="0" smtClean="0">
                <a:solidFill>
                  <a:schemeClr val="tx2"/>
                </a:solidFill>
              </a:rPr>
              <a:t>Individualne konzultacije s najširim krugom dionika iz svih sektora → </a:t>
            </a:r>
            <a:r>
              <a:rPr lang="hr-HR" sz="3400" i="1" dirty="0" smtClean="0">
                <a:solidFill>
                  <a:schemeClr val="tx2"/>
                </a:solidFill>
              </a:rPr>
              <a:t>procjena postojećih projektnih ideja, potencijala i prijedloga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400" dirty="0" smtClean="0">
                <a:solidFill>
                  <a:schemeClr val="tx2"/>
                </a:solidFill>
              </a:rPr>
              <a:t>Analiza postojećih strateških i programskih dokumenata → </a:t>
            </a:r>
            <a:r>
              <a:rPr lang="hr-HR" sz="3400" i="1" dirty="0" smtClean="0">
                <a:solidFill>
                  <a:schemeClr val="tx2"/>
                </a:solidFill>
              </a:rPr>
              <a:t>postavljanje okvira: stvaranje preciznijih “strateških smjernica”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400" dirty="0" smtClean="0">
                <a:solidFill>
                  <a:schemeClr val="tx2"/>
                </a:solidFill>
              </a:rPr>
              <a:t>Informativne radionice – opće i specifične → </a:t>
            </a:r>
            <a:r>
              <a:rPr lang="hr-HR" sz="3400" i="1" dirty="0" smtClean="0">
                <a:solidFill>
                  <a:schemeClr val="tx2"/>
                </a:solidFill>
              </a:rPr>
              <a:t>razvoj novih ideja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400" dirty="0" smtClean="0">
                <a:solidFill>
                  <a:schemeClr val="tx2"/>
                </a:solidFill>
              </a:rPr>
              <a:t>“Projektne klinike”, grupne i individualne konzultacije → </a:t>
            </a:r>
            <a:r>
              <a:rPr lang="hr-HR" sz="3400" i="1" dirty="0" smtClean="0">
                <a:solidFill>
                  <a:schemeClr val="tx2"/>
                </a:solidFill>
              </a:rPr>
              <a:t>oblikovanje i objedinjavanje ideja u projektne sažetke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400" dirty="0" smtClean="0">
                <a:solidFill>
                  <a:schemeClr val="tx2"/>
                </a:solidFill>
              </a:rPr>
              <a:t>Izrada studija </a:t>
            </a:r>
            <a:r>
              <a:rPr lang="hr-HR" sz="3400" dirty="0" err="1" smtClean="0">
                <a:solidFill>
                  <a:schemeClr val="tx2"/>
                </a:solidFill>
              </a:rPr>
              <a:t>predizvedivosti</a:t>
            </a:r>
            <a:r>
              <a:rPr lang="hr-HR" sz="3400" dirty="0" smtClean="0">
                <a:solidFill>
                  <a:schemeClr val="tx2"/>
                </a:solidFill>
              </a:rPr>
              <a:t> i/ili idejnih rješenja za odabrane projekte → </a:t>
            </a:r>
            <a:r>
              <a:rPr lang="hr-HR" sz="3400" i="1" dirty="0" smtClean="0">
                <a:solidFill>
                  <a:schemeClr val="tx2"/>
                </a:solidFill>
              </a:rPr>
              <a:t>početak pripreme projektne dokumentacije potrebne za natječaje</a:t>
            </a:r>
            <a:endParaRPr lang="hr-HR" sz="3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0609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Rezultati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r-HR" sz="2700" u="sng" dirty="0" smtClean="0">
                <a:solidFill>
                  <a:schemeClr val="tx2"/>
                </a:solidFill>
              </a:rPr>
              <a:t>“Strateške smjernice”</a:t>
            </a:r>
          </a:p>
          <a:p>
            <a:pPr marL="357188" indent="-357188"/>
            <a:r>
              <a:rPr lang="hr-HR" sz="2700" dirty="0" smtClean="0">
                <a:solidFill>
                  <a:schemeClr val="tx2"/>
                </a:solidFill>
              </a:rPr>
              <a:t>Analiza stanja i identifikacija ključnih problema</a:t>
            </a:r>
          </a:p>
          <a:p>
            <a:pPr marL="357188" indent="-357188"/>
            <a:r>
              <a:rPr lang="hr-HR" sz="2700" dirty="0" smtClean="0">
                <a:solidFill>
                  <a:schemeClr val="tx2"/>
                </a:solidFill>
              </a:rPr>
              <a:t>Analiza potencijala i identifikacija manjeg broja područja u kojima je moguće ostvariti rezultate u društvenom i gospodarskom razvoju u relativno kratkom roku i uz pomoć Strukturnih i investicijskih fondova EU </a:t>
            </a:r>
          </a:p>
          <a:p>
            <a:pPr marL="357188" indent="-357188"/>
            <a:r>
              <a:rPr lang="hr-HR" sz="2700" dirty="0" smtClean="0">
                <a:solidFill>
                  <a:schemeClr val="tx2"/>
                </a:solidFill>
              </a:rPr>
              <a:t>Usporedba ciljeva i mjera iz postojećih županijskih razvojnih strategija s tematskim ciljevima i mjerama kohezijske politike EU</a:t>
            </a:r>
          </a:p>
          <a:p>
            <a:pPr marL="357188" indent="-357188"/>
            <a:r>
              <a:rPr lang="hr-HR" sz="2700" dirty="0" smtClean="0">
                <a:solidFill>
                  <a:schemeClr val="tx2"/>
                </a:solidFill>
              </a:rPr>
              <a:t>Preporuke: specifične i “sektorske” preporuke za svaku županiju, </a:t>
            </a:r>
          </a:p>
          <a:p>
            <a:pPr marL="357188" indent="-357188"/>
            <a:r>
              <a:rPr lang="hr-HR" sz="2700" dirty="0" smtClean="0">
                <a:solidFill>
                  <a:schemeClr val="tx2"/>
                </a:solidFill>
              </a:rPr>
              <a:t>Zajednička preporuka: poticati i intenzivirati suradnju između JLS, uključiti civilni sektor i konzultirati ključne dionike iz gospodarstva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271463" indent="-271463">
              <a:buNone/>
            </a:pPr>
            <a:endParaRPr lang="en-US" dirty="0" smtClean="0"/>
          </a:p>
          <a:p>
            <a:pPr marL="271463" indent="-271463"/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139136" cy="63408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Rezultati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2. </a:t>
            </a:r>
            <a:r>
              <a:rPr lang="hr-HR" u="sng" dirty="0" smtClean="0">
                <a:solidFill>
                  <a:schemeClr val="tx2"/>
                </a:solidFill>
              </a:rPr>
              <a:t>Katalog projektnih ideja</a:t>
            </a:r>
          </a:p>
          <a:p>
            <a:pPr>
              <a:buNone/>
            </a:pPr>
            <a:endParaRPr lang="hr-HR" u="sng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Ukupno identificirane 504 projektne ideje na ciljanom području – potrebno “filtriranje”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Okrupnjavanjem i sektorskim grupiranjem formirani “projektni paketi” – tematski i/ili teritorijalno grupirani pojedinačni manji projekti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Unutar pojedinih “paketa” razrada pojedinih projektnih ideja – izrada sažetka projekta prema zadanom obrascu, za najkvalitetnije projektne ideje koje još nisu registrirane i/ili nije započeta priprema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 konačni rezultat: katalog od 87 projektnih ideja opisanih u standardnom sažetku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851104" cy="63408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Rezultati</a:t>
            </a:r>
            <a:endParaRPr lang="hr-HR" sz="32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2"/>
                </a:solidFill>
              </a:rPr>
              <a:t>2. </a:t>
            </a:r>
            <a:r>
              <a:rPr lang="hr-HR" sz="2500" u="sng" dirty="0" smtClean="0">
                <a:solidFill>
                  <a:schemeClr val="tx2"/>
                </a:solidFill>
              </a:rPr>
              <a:t>Katalog projektnih ideja – pregled po županijama</a:t>
            </a:r>
            <a:endParaRPr lang="hr-HR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u="sng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55576" y="2204864"/>
          <a:ext cx="6840760" cy="36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011"/>
                <a:gridCol w="2307501"/>
                <a:gridCol w="2232248"/>
              </a:tblGrid>
              <a:tr h="1879330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Županija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Broj projektnih ideja za koje je pripremljen sažetak - Obrazac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/>
                        <a:t>Broj projektnih ideja za koje je odobrena tehnička pomoć u daljnjoj razradi</a:t>
                      </a:r>
                      <a:endParaRPr lang="en-US" sz="2200" dirty="0" smtClean="0"/>
                    </a:p>
                  </a:txBody>
                  <a:tcPr/>
                </a:tc>
              </a:tr>
              <a:tr h="472913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Ličko-senjska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36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</a:tr>
              <a:tr h="472913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Karlovačka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816261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Sisačko-moslavačka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35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39136" cy="634082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    </a:t>
            </a:r>
            <a:r>
              <a:rPr lang="hr-HR" sz="3200" b="1" dirty="0" smtClean="0">
                <a:solidFill>
                  <a:schemeClr val="tx2"/>
                </a:solidFill>
              </a:rPr>
              <a:t>Rezultati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7342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2"/>
                </a:solidFill>
              </a:rPr>
              <a:t>2. </a:t>
            </a:r>
            <a:r>
              <a:rPr lang="hr-HR" sz="2500" u="sng" dirty="0" smtClean="0">
                <a:solidFill>
                  <a:schemeClr val="tx2"/>
                </a:solidFill>
              </a:rPr>
              <a:t>Katalog projektnih ideja – analiza</a:t>
            </a:r>
          </a:p>
          <a:p>
            <a:pPr fontAlgn="t"/>
            <a:r>
              <a:rPr lang="hr-HR" sz="2500" dirty="0" smtClean="0">
                <a:solidFill>
                  <a:schemeClr val="tx2"/>
                </a:solidFill>
              </a:rPr>
              <a:t>većina prikupljenih projektnih ideja referira se na tematske ciljeve </a:t>
            </a:r>
            <a:r>
              <a:rPr lang="hr-HR" sz="2500" u="sng" dirty="0" smtClean="0">
                <a:solidFill>
                  <a:schemeClr val="tx2"/>
                </a:solidFill>
              </a:rPr>
              <a:t>6: Zaštita okoliša i promicanje učinkovitosti resursa</a:t>
            </a:r>
            <a:r>
              <a:rPr lang="hr-HR" sz="2500" dirty="0" smtClean="0">
                <a:solidFill>
                  <a:schemeClr val="tx2"/>
                </a:solidFill>
              </a:rPr>
              <a:t> (mjere za vodovode, odvodnju i pročišćavanje); i </a:t>
            </a:r>
            <a:r>
              <a:rPr lang="hr-HR" sz="2500" u="sng" dirty="0" smtClean="0">
                <a:solidFill>
                  <a:schemeClr val="tx2"/>
                </a:solidFill>
              </a:rPr>
              <a:t>9:  Promicanje socijalnog uključivanja i borba protiv siromaštva</a:t>
            </a:r>
            <a:r>
              <a:rPr lang="hr-HR" sz="2500" dirty="0" smtClean="0">
                <a:solidFill>
                  <a:schemeClr val="tx2"/>
                </a:solidFill>
              </a:rPr>
              <a:t> (podrška za fizičku i gospodarsku obnovu zapostavljenih gradskih i ruralnih zajednica; i podrška investicijama u infrastrukturu za brigu od djeci, starijima i dugoročnu skrb)</a:t>
            </a:r>
          </a:p>
          <a:p>
            <a:pPr fontAlgn="t"/>
            <a:r>
              <a:rPr lang="hr-HR" sz="2500" dirty="0" smtClean="0">
                <a:solidFill>
                  <a:schemeClr val="tx2"/>
                </a:solidFill>
              </a:rPr>
              <a:t>Investicije u znanost i istraživanje i poslovnu infrastrukturu (javnu) usmjerene na iskorištavanje prirodnih izvora i turizam</a:t>
            </a:r>
            <a:endParaRPr lang="en-US" sz="2500" dirty="0" smtClean="0">
              <a:solidFill>
                <a:schemeClr val="tx2"/>
              </a:solidFill>
            </a:endParaRPr>
          </a:p>
          <a:p>
            <a:pPr fontAlgn="t"/>
            <a:endParaRPr lang="en-US" sz="2800" dirty="0" smtClean="0"/>
          </a:p>
          <a:p>
            <a:pPr>
              <a:buNone/>
            </a:pPr>
            <a:endParaRPr lang="hr-HR" sz="2800" b="1" dirty="0" smtClean="0"/>
          </a:p>
          <a:p>
            <a:pPr>
              <a:buNone/>
            </a:pPr>
            <a:endParaRPr lang="hr-HR" sz="2800" u="sng" dirty="0" smtClean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300993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964</Words>
  <Application>Microsoft Office PowerPoint</Application>
  <PresentationFormat>On-screen Show (4:3)</PresentationFormat>
  <Paragraphs>122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O projektu</vt:lpstr>
      <vt:lpstr>O projektu</vt:lpstr>
      <vt:lpstr>O projektu</vt:lpstr>
      <vt:lpstr>Rezultati</vt:lpstr>
      <vt:lpstr>Rezultati</vt:lpstr>
      <vt:lpstr>Rezultati</vt:lpstr>
      <vt:lpstr>    Rezultati</vt:lpstr>
      <vt:lpstr>       Rezultati</vt:lpstr>
      <vt:lpstr>Rezultati</vt:lpstr>
      <vt:lpstr>Rezultati</vt:lpstr>
      <vt:lpstr>Rezultati</vt:lpstr>
      <vt:lpstr>           Zaključci i preporuke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 in Croatia</dc:title>
  <dc:creator>nenad.kocmur</dc:creator>
  <cp:lastModifiedBy>nenad.kocmur</cp:lastModifiedBy>
  <cp:revision>247</cp:revision>
  <dcterms:created xsi:type="dcterms:W3CDTF">2012-10-22T11:47:14Z</dcterms:created>
  <dcterms:modified xsi:type="dcterms:W3CDTF">2014-12-12T10:13:10Z</dcterms:modified>
</cp:coreProperties>
</file>